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9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77710168955595E-2"/>
          <c:y val="0.160476624015748"/>
          <c:w val="0.95820563206652276"/>
          <c:h val="0.571080708661417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37-4DBF-B481-B249B6C6FA0E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37-4DBF-B481-B249B6C6FA0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/>
                      <a:t>14.1%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/>
                      <a:t>29.5%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/>
                      <a:t>99.9%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837-4DBF-B481-B249B6C6FA0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99.9%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2010</c:v>
                </c:pt>
                <c:pt idx="2">
                  <c:v>2014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14.1</c:v>
                </c:pt>
                <c:pt idx="1">
                  <c:v>29.5</c:v>
                </c:pt>
                <c:pt idx="2">
                  <c:v>99.9</c:v>
                </c:pt>
                <c:pt idx="3">
                  <c:v>99.9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837-4DBF-B481-B249B6C6F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axId val="5000576"/>
        <c:axId val="5002368"/>
      </c:barChart>
      <c:catAx>
        <c:axId val="500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02368"/>
        <c:crosses val="autoZero"/>
        <c:auto val="1"/>
        <c:lblAlgn val="ctr"/>
        <c:lblOffset val="100"/>
        <c:noMultiLvlLbl val="0"/>
      </c:catAx>
      <c:valAx>
        <c:axId val="50023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000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2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4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2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4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0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0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8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6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D18F5-E510-45A7-9029-5C383B642690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187FC-11A5-40EF-A5AE-5C184A0BE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0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933" y="1752600"/>
            <a:ext cx="254546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51" y="1322268"/>
            <a:ext cx="7477124" cy="4038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/>
              <a:t>Unprecedented Expansion of State Budget for Health care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/>
              <a:t>365 mill GEL in </a:t>
            </a:r>
            <a:r>
              <a:rPr lang="ka-GE" sz="2400" dirty="0"/>
              <a:t>2012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smtClean="0">
                <a:sym typeface="Wingdings" pitchFamily="2" charset="2"/>
              </a:rPr>
              <a:t>1209 </a:t>
            </a:r>
            <a:r>
              <a:rPr lang="en-US" sz="2400" dirty="0">
                <a:sym typeface="Wingdings" pitchFamily="2" charset="2"/>
              </a:rPr>
              <a:t>Mill Gel in </a:t>
            </a:r>
            <a:r>
              <a:rPr lang="ka-GE" sz="2400" dirty="0" smtClean="0">
                <a:sym typeface="Wingdings" pitchFamily="2" charset="2"/>
              </a:rPr>
              <a:t>201</a:t>
            </a:r>
            <a:r>
              <a:rPr lang="en-US" sz="2400" dirty="0" smtClean="0">
                <a:sym typeface="Wingdings" pitchFamily="2" charset="2"/>
              </a:rPr>
              <a:t>9</a:t>
            </a:r>
            <a:r>
              <a:rPr lang="ka-GE" sz="2400" dirty="0" smtClean="0">
                <a:sym typeface="Wingdings" pitchFamily="2" charset="2"/>
              </a:rPr>
              <a:t> </a:t>
            </a:r>
            <a:endParaRPr lang="en-US" sz="2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/>
              <a:t>Launch of Universal Health Care Program in February 2013</a:t>
            </a:r>
            <a:r>
              <a:rPr lang="ka-GE" sz="2400" dirty="0"/>
              <a:t>:</a:t>
            </a:r>
            <a:endParaRPr lang="en-US" sz="2400" dirty="0"/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/>
              <a:t>All Population are covered by health care:</a:t>
            </a:r>
            <a:endParaRPr lang="ka-GE" sz="2400" dirty="0"/>
          </a:p>
          <a:p>
            <a:pPr lvl="1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dirty="0" smtClean="0"/>
              <a:t>203,535 </a:t>
            </a:r>
            <a:r>
              <a:rPr lang="en-US" dirty="0"/>
              <a:t>–</a:t>
            </a:r>
            <a:r>
              <a:rPr lang="ka-GE" dirty="0"/>
              <a:t> </a:t>
            </a:r>
            <a:r>
              <a:rPr lang="en-US" dirty="0" smtClean="0"/>
              <a:t>Only Private/corporate </a:t>
            </a:r>
            <a:r>
              <a:rPr lang="en-US" dirty="0"/>
              <a:t>insurance</a:t>
            </a:r>
            <a:endParaRPr lang="ka-GE" dirty="0"/>
          </a:p>
          <a:p>
            <a:pPr lvl="1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dirty="0" smtClean="0"/>
              <a:t>227,496 – State </a:t>
            </a:r>
            <a:r>
              <a:rPr lang="en-US" dirty="0"/>
              <a:t>H</a:t>
            </a:r>
            <a:r>
              <a:rPr lang="en-US" dirty="0" smtClean="0"/>
              <a:t>ealth Insurance (Staff of Ministry of Internal </a:t>
            </a:r>
            <a:r>
              <a:rPr lang="en-US" dirty="0" smtClean="0"/>
              <a:t>A</a:t>
            </a:r>
            <a:r>
              <a:rPr lang="en-US" dirty="0" smtClean="0"/>
              <a:t>ffairs and ministry of Defense)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dirty="0" smtClean="0"/>
              <a:t>Other </a:t>
            </a:r>
            <a:r>
              <a:rPr lang="en-US" dirty="0"/>
              <a:t>population - UHC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endParaRPr lang="en-US" sz="2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ka-GE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65298" y="80513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Universal Health Care </a:t>
            </a:r>
            <a:r>
              <a:rPr lang="ka-GE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– 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Socially Oriented Political Platform 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F4058A56-E8BC-4892-8A42-3CFA7CD07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165850"/>
            <a:ext cx="9144000" cy="69215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5603622-966E-4823-83FC-C52B49FC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6237289"/>
            <a:ext cx="4752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Center for Disease Control &amp;  Public Health</a:t>
            </a:r>
            <a:endParaRPr lang="ru-RU" alt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BDA7139D-1CE7-4988-8CB9-EE1E38062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6381751"/>
            <a:ext cx="154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</a:rPr>
              <a:t>www.ncdc.ge</a:t>
            </a:r>
            <a:endParaRPr lang="ru-RU" altLang="en-US" sz="180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014" y="6218816"/>
            <a:ext cx="772571" cy="5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287" y="-81666"/>
            <a:ext cx="4752528" cy="13255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+mn-lt"/>
              </a:rPr>
              <a:t>Coverage of Healthcare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309" y="4725144"/>
            <a:ext cx="5102602" cy="600328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en-US" sz="2000" dirty="0">
                <a:solidFill>
                  <a:srgbClr val="C00000"/>
                </a:solidFill>
                <a:latin typeface="+mj-lt"/>
              </a:rPr>
              <a:t>UHC Program has led to a major expansion in population entitlement to publicly financed health services (HUES)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42943827"/>
              </p:ext>
            </p:extLst>
          </p:nvPr>
        </p:nvGraphicFramePr>
        <p:xfrm>
          <a:off x="1603762" y="886682"/>
          <a:ext cx="525633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4058A56-E8BC-4892-8A42-3CFA7CD07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165850"/>
            <a:ext cx="9144000" cy="69215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95603622-966E-4823-83FC-C52B49FC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6237289"/>
            <a:ext cx="4752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Center for Disease Control &amp;  Public Health</a:t>
            </a:r>
            <a:endParaRPr lang="ru-RU" alt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xmlns="" id="{BDA7139D-1CE7-4988-8CB9-EE1E38062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6381751"/>
            <a:ext cx="154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</a:rPr>
              <a:t>www.ncdc.ge</a:t>
            </a:r>
            <a:endParaRPr lang="ru-RU" altLang="en-US" sz="180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014" y="6218816"/>
            <a:ext cx="772571" cy="5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117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Universal Health Care –  Socially Oriented Political Platform </vt:lpstr>
      <vt:lpstr>Coverage of Healthcare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Health Care –  Socially Oriented Political Platform</dc:title>
  <dc:creator>Ketevan Gambashidze</dc:creator>
  <cp:lastModifiedBy>Ketevan Goginashvili</cp:lastModifiedBy>
  <cp:revision>4</cp:revision>
  <dcterms:created xsi:type="dcterms:W3CDTF">2019-06-04T09:13:02Z</dcterms:created>
  <dcterms:modified xsi:type="dcterms:W3CDTF">2019-06-04T09:40:46Z</dcterms:modified>
</cp:coreProperties>
</file>